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художественно-эстетическое</c:v>
                </c:pt>
                <c:pt idx="1">
                  <c:v>социально-педагогическое</c:v>
                </c:pt>
                <c:pt idx="2">
                  <c:v>естественно-научное </c:v>
                </c:pt>
                <c:pt idx="3">
                  <c:v>техническое </c:v>
                </c:pt>
                <c:pt idx="4">
                  <c:v>иные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20.5</c:v>
                </c:pt>
                <c:pt idx="2">
                  <c:v>14.9</c:v>
                </c:pt>
                <c:pt idx="3">
                  <c:v>6.9</c:v>
                </c:pt>
                <c:pt idx="4">
                  <c:v>16.7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Педагоги с ВКК и ПКК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0.31000000000000005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Педагоги с ВКК и ПКК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Педагоги с ВКК и ПКК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0.33000000000000007</c:v>
                </c:pt>
              </c:numCache>
            </c:numRef>
          </c:val>
        </c:ser>
        <c:axId val="68077056"/>
        <c:axId val="68078592"/>
      </c:barChart>
      <c:catAx>
        <c:axId val="68077056"/>
        <c:scaling>
          <c:orientation val="minMax"/>
        </c:scaling>
        <c:axPos val="b"/>
        <c:tickLblPos val="nextTo"/>
        <c:crossAx val="68078592"/>
        <c:crosses val="autoZero"/>
        <c:auto val="1"/>
        <c:lblAlgn val="ctr"/>
        <c:lblOffset val="100"/>
      </c:catAx>
      <c:valAx>
        <c:axId val="68078592"/>
        <c:scaling>
          <c:orientation val="minMax"/>
        </c:scaling>
        <c:axPos val="l"/>
        <c:majorGridlines/>
        <c:numFmt formatCode="0%" sourceLinked="1"/>
        <c:tickLblPos val="nextTo"/>
        <c:crossAx val="68077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D8F0D9-6667-4C30-96A9-5727A374A454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2209A37-F35A-4087-BEB7-8B5645C8B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 развитии эффективной модели дополнительного образования и воспитания детей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rrnews.ru/sites/default/files/news/06-2013/tantseval_nye_kollektivy_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14752"/>
            <a:ext cx="2500282" cy="1875212"/>
          </a:xfrm>
          <a:prstGeom prst="rect">
            <a:avLst/>
          </a:prstGeom>
          <a:noFill/>
        </p:spPr>
      </p:pic>
      <p:pic>
        <p:nvPicPr>
          <p:cNvPr id="24578" name="Picture 2" descr="http://www.krokha.ru/img/articles/yarkie_lud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43488"/>
            <a:ext cx="2663209" cy="1714512"/>
          </a:xfrm>
          <a:prstGeom prst="rect">
            <a:avLst/>
          </a:prstGeom>
          <a:noFill/>
        </p:spPr>
      </p:pic>
      <p:pic>
        <p:nvPicPr>
          <p:cNvPr id="24582" name="Picture 6" descr="http://www.postfactum.ks.ua/wp-content/uploads/2012/11/sportyvnyh-gurtkiv-pobilshal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714644" cy="2032590"/>
          </a:xfrm>
          <a:prstGeom prst="rect">
            <a:avLst/>
          </a:prstGeom>
          <a:noFill/>
        </p:spPr>
      </p:pic>
      <p:pic>
        <p:nvPicPr>
          <p:cNvPr id="24584" name="Picture 8" descr="http://zt16.ru/wp-content/uploads/2016/07/3942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2657444" cy="1707337"/>
          </a:xfrm>
          <a:prstGeom prst="rect">
            <a:avLst/>
          </a:prstGeom>
          <a:noFill/>
        </p:spPr>
      </p:pic>
      <p:pic>
        <p:nvPicPr>
          <p:cNvPr id="24586" name="Picture 10" descr="http://s.om1.ru/localStorage/news/ad/9c/b9/50/ad9cb950_resizedScaled_817to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105423"/>
            <a:ext cx="2632087" cy="1752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642918"/>
          <a:ext cx="8143932" cy="4878126"/>
        </p:xfrm>
        <a:graphic>
          <a:graphicData uri="http://schemas.openxmlformats.org/drawingml/2006/table">
            <a:tbl>
              <a:tblPr/>
              <a:tblGrid>
                <a:gridCol w="4764844"/>
                <a:gridCol w="1788775"/>
                <a:gridCol w="1590313"/>
              </a:tblGrid>
              <a:tr h="4005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Ведомственная принадлежность УДОД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учреждений 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2965">
                <a:tc>
                  <a:txBody>
                    <a:bodyPr/>
                    <a:lstStyle/>
                    <a:p>
                      <a:pPr marR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и науки Республики Хакасия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Республики Хакасия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</a:t>
                      </a:r>
                      <a:endParaRPr lang="ru-RU" sz="2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Республики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Хакасия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среднем по РХ: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642910" y="2071678"/>
            <a:ext cx="3857652" cy="10715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77 тыс. детей посещают кружки и секции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42910" y="714356"/>
            <a:ext cx="3857652" cy="10715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86 учреждений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42910" y="4643446"/>
            <a:ext cx="3857652" cy="10715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1723 </a:t>
            </a:r>
            <a:r>
              <a:rPr lang="ru-RU" dirty="0">
                <a:solidFill>
                  <a:schemeClr val="tx1"/>
                </a:solidFill>
              </a:rPr>
              <a:t>программы дополнительного образования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42910" y="3357562"/>
            <a:ext cx="3857652" cy="107157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1127 </a:t>
            </a:r>
            <a:r>
              <a:rPr lang="ru-RU" dirty="0" smtClean="0">
                <a:solidFill>
                  <a:schemeClr val="tx1"/>
                </a:solidFill>
              </a:rPr>
              <a:t>педагогов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571480"/>
            <a:ext cx="3929090" cy="52149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дополнительного образования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643702" y="3214686"/>
            <a:ext cx="1143008" cy="107157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ПОО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357818" y="1714488"/>
            <a:ext cx="2071702" cy="19288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УДОД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4643438" y="3071810"/>
            <a:ext cx="2000264" cy="19288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Школы ДОУ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429388" y="4143380"/>
            <a:ext cx="928694" cy="92869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НКО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57760"/>
            <a:ext cx="8186766" cy="13573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</a:t>
            </a:r>
            <a:r>
              <a:rPr lang="ru-RU" sz="1900" b="1" dirty="0" smtClean="0"/>
              <a:t>В.В. Путин: «Недопустимо свёртывание системы внешкольного дополнительного образования»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www.sport-stile.ru/img/event/19_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2918"/>
            <a:ext cx="6426207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программ дополнительного образования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571480"/>
          <a:ext cx="7858180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asi.ru/bitrix/templates/NewAsiDesign/img/dopeducation-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643314"/>
            <a:ext cx="7548482" cy="2264544"/>
          </a:xfrm>
          <a:prstGeom prst="rect">
            <a:avLst/>
          </a:prstGeom>
          <a:noFill/>
        </p:spPr>
      </p:pic>
      <p:sp>
        <p:nvSpPr>
          <p:cNvPr id="9" name="Счетверенная стрелка 8"/>
          <p:cNvSpPr/>
          <p:nvPr/>
        </p:nvSpPr>
        <p:spPr>
          <a:xfrm rot="2633254">
            <a:off x="3181146" y="1518099"/>
            <a:ext cx="2530418" cy="2571506"/>
          </a:xfrm>
          <a:prstGeom prst="quadArrow">
            <a:avLst>
              <a:gd name="adj1" fmla="val 22500"/>
              <a:gd name="adj2" fmla="val 22500"/>
              <a:gd name="adj3" fmla="val 1351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www.ivoblduma.ru/upload/iblock/359/41d4525a7ce77e6f73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929090" cy="2357454"/>
          </a:xfrm>
          <a:prstGeom prst="rect">
            <a:avLst/>
          </a:prstGeom>
          <a:noFill/>
        </p:spPr>
      </p:pic>
      <p:pic>
        <p:nvPicPr>
          <p:cNvPr id="28676" name="Picture 4" descr="http://www.grozny-inform.ru/LoadedImages/2016/02/11/agenstvo_strategicheskix_iniciativ_627_WLQke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42"/>
            <a:ext cx="421910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ushydro.ru/upload/iblock/20d/v-klasse-avia-sudomodelirov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143404" cy="2500330"/>
          </a:xfrm>
          <a:prstGeom prst="rect">
            <a:avLst/>
          </a:prstGeom>
          <a:noFill/>
        </p:spPr>
      </p:pic>
      <p:pic>
        <p:nvPicPr>
          <p:cNvPr id="31748" name="Picture 4" descr="http://r-19.ru/upload/medialibrary/3e5/DSC_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3797122" cy="2528884"/>
          </a:xfrm>
          <a:prstGeom prst="rect">
            <a:avLst/>
          </a:prstGeom>
          <a:noFill/>
        </p:spPr>
      </p:pic>
      <p:pic>
        <p:nvPicPr>
          <p:cNvPr id="31750" name="Picture 6" descr="http://www.cheboksary.ru/images/7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810025" cy="2857520"/>
          </a:xfrm>
          <a:prstGeom prst="rect">
            <a:avLst/>
          </a:prstGeom>
          <a:noFill/>
        </p:spPr>
      </p:pic>
      <p:pic>
        <p:nvPicPr>
          <p:cNvPr id="31752" name="Picture 8" descr="http://www.admbal.ru/sites/default/files/docs/docs/news/2016/7/news_20071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46" y="3214686"/>
            <a:ext cx="3809973" cy="285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408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Проблема развития кадрового потенциала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1532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Задачи на 2016 – 2017 </a:t>
            </a:r>
            <a:r>
              <a:rPr lang="ru-RU" sz="2800" dirty="0" err="1" smtClean="0">
                <a:solidFill>
                  <a:schemeClr val="tx1"/>
                </a:solidFill>
              </a:rPr>
              <a:t>уч</a:t>
            </a:r>
            <a:r>
              <a:rPr lang="ru-RU" sz="2800" dirty="0" smtClean="0">
                <a:solidFill>
                  <a:schemeClr val="tx1"/>
                </a:solidFill>
              </a:rPr>
              <a:t>. год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3880" cy="500066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Сохранение и развитие инфраструктуры дополнительного образования (с увеличением охвата детей не менее 10 % ежегодно), в том числе за счет сетевого взаимодействия школ, детских садов и УДОД.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Реализация нового поколения программ дополнительного образования и развития детей за счет создания республиканского </a:t>
            </a:r>
            <a:r>
              <a:rPr lang="ru-RU" dirty="0" err="1" smtClean="0"/>
              <a:t>технопарка</a:t>
            </a:r>
            <a:r>
              <a:rPr lang="ru-RU" dirty="0" smtClean="0"/>
              <a:t> и муниципальных центров по развитию робототехники, сезонных и летних лагерей технического творчества;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r>
              <a:rPr lang="ru-RU" dirty="0" smtClean="0"/>
              <a:t>Обеспечение планового показателя уровня заработной платы педагогов дополнительного образования, в том числе и за счет повышения уровня квалификации.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</TotalTime>
  <Words>178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О развитии эффективной модели дополнительного образования и воспитания детей </vt:lpstr>
      <vt:lpstr>Слайд 2</vt:lpstr>
      <vt:lpstr>Слайд 3</vt:lpstr>
      <vt:lpstr>Слайд 4</vt:lpstr>
      <vt:lpstr>Направления программ дополнительного образования </vt:lpstr>
      <vt:lpstr>Слайд 6</vt:lpstr>
      <vt:lpstr>Слайд 7</vt:lpstr>
      <vt:lpstr>Проблема развития кадрового потенциала</vt:lpstr>
      <vt:lpstr>Задачи на 2016 – 2017 уч. год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эффективной модели дополнительного образования и воспитания детей</dc:title>
  <dc:creator>user</dc:creator>
  <cp:lastModifiedBy>user</cp:lastModifiedBy>
  <cp:revision>10</cp:revision>
  <dcterms:created xsi:type="dcterms:W3CDTF">2016-10-04T01:36:13Z</dcterms:created>
  <dcterms:modified xsi:type="dcterms:W3CDTF">2016-12-06T05:49:39Z</dcterms:modified>
</cp:coreProperties>
</file>